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02025" cy="21602700"/>
  <p:notesSz cx="6858000" cy="9144000"/>
  <p:defaultTextStyle>
    <a:defPPr>
      <a:defRPr lang="es-ES"/>
    </a:defPPr>
    <a:lvl1pPr marL="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013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027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040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054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0067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8081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6094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4108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016" y="594"/>
      </p:cViewPr>
      <p:guideLst>
        <p:guide orient="horz" pos="6804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5152" y="6710843"/>
            <a:ext cx="13771721" cy="463057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304" y="12241530"/>
            <a:ext cx="11341418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09850" y="1155147"/>
            <a:ext cx="2734093" cy="245730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7577" y="1155147"/>
            <a:ext cx="7932243" cy="245730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9849" y="13881736"/>
            <a:ext cx="13771721" cy="4290536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79849" y="9156149"/>
            <a:ext cx="13771721" cy="4725588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7577" y="6720841"/>
            <a:ext cx="5333167" cy="19007378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10777" y="6720841"/>
            <a:ext cx="5333167" cy="19007378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1" y="865110"/>
            <a:ext cx="14581823" cy="36004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2" y="4835605"/>
            <a:ext cx="7158708" cy="2015250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0102" y="6850856"/>
            <a:ext cx="7158708" cy="12446557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30406" y="4835605"/>
            <a:ext cx="7161519" cy="2015250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30406" y="6850856"/>
            <a:ext cx="7161519" cy="12446557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0103" y="860108"/>
            <a:ext cx="5330355" cy="3660458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4542" y="860109"/>
            <a:ext cx="9057383" cy="1843730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103" y="4520567"/>
            <a:ext cx="5330355" cy="14776849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710" y="15121891"/>
            <a:ext cx="9721215" cy="1785225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75710" y="1930240"/>
            <a:ext cx="9721215" cy="12961620"/>
          </a:xfrm>
        </p:spPr>
        <p:txBody>
          <a:bodyPr/>
          <a:lstStyle>
            <a:lvl1pPr marL="0" indent="0">
              <a:buNone/>
              <a:defRPr sz="7600"/>
            </a:lvl1pPr>
            <a:lvl2pPr marL="1080135" indent="0">
              <a:buNone/>
              <a:defRPr sz="6600"/>
            </a:lvl2pPr>
            <a:lvl3pPr marL="2160270" indent="0">
              <a:buNone/>
              <a:defRPr sz="5700"/>
            </a:lvl3pPr>
            <a:lvl4pPr marL="3240405" indent="0">
              <a:buNone/>
              <a:defRPr sz="4700"/>
            </a:lvl4pPr>
            <a:lvl5pPr marL="4320540" indent="0">
              <a:buNone/>
              <a:defRPr sz="4700"/>
            </a:lvl5pPr>
            <a:lvl6pPr marL="5400675" indent="0">
              <a:buNone/>
              <a:defRPr sz="4700"/>
            </a:lvl6pPr>
            <a:lvl7pPr marL="6480810" indent="0">
              <a:buNone/>
              <a:defRPr sz="4700"/>
            </a:lvl7pPr>
            <a:lvl8pPr marL="7560945" indent="0">
              <a:buNone/>
              <a:defRPr sz="4700"/>
            </a:lvl8pPr>
            <a:lvl9pPr marL="8641080" indent="0">
              <a:buNone/>
              <a:defRPr sz="4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75710" y="16907116"/>
            <a:ext cx="9721215" cy="2535315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3000" r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10101" y="865110"/>
            <a:ext cx="14581823" cy="3600450"/>
          </a:xfrm>
          <a:prstGeom prst="rect">
            <a:avLst/>
          </a:prstGeom>
        </p:spPr>
        <p:txBody>
          <a:bodyPr vert="horz" lIns="216027" tIns="108014" rIns="216027" bIns="10801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0101" y="5040633"/>
            <a:ext cx="14581823" cy="14256783"/>
          </a:xfrm>
          <a:prstGeom prst="rect">
            <a:avLst/>
          </a:prstGeom>
        </p:spPr>
        <p:txBody>
          <a:bodyPr vert="horz" lIns="216027" tIns="108014" rIns="216027" bIns="108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810101" y="20022505"/>
            <a:ext cx="3780473" cy="1150143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98BEA-97D7-46CC-8B13-E0262DF3000D}" type="datetimeFigureOut">
              <a:rPr lang="es-ES" smtClean="0"/>
              <a:pPr/>
              <a:t>16/06/2015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35692" y="20022505"/>
            <a:ext cx="5130641" cy="1150143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11451" y="20022505"/>
            <a:ext cx="3780473" cy="1150143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5B3B-B26C-4DEE-A5A6-E347F9C0ED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01" indent="-810101" algn="l" defTabSz="216027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219" indent="-675084" algn="l" defTabSz="2160270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4932660" y="360190"/>
            <a:ext cx="97930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3600" dirty="0" smtClean="0">
                <a:solidFill>
                  <a:schemeClr val="tx2"/>
                </a:solidFill>
                <a:latin typeface="Arial Black" pitchFamily="34" charset="0"/>
              </a:rPr>
              <a:t>TÍTULO DE LA EXPERIENCIA</a:t>
            </a:r>
          </a:p>
          <a:p>
            <a:pPr algn="ctr"/>
            <a:r>
              <a:rPr lang="es-CO" sz="3600" dirty="0" smtClean="0">
                <a:solidFill>
                  <a:schemeClr val="tx2"/>
                </a:solidFill>
                <a:latin typeface="Arial Black" pitchFamily="34" charset="0"/>
              </a:rPr>
              <a:t>(Movilidad del Conocimiento y Buenas Prácticas de la RCI y LACHEC)</a:t>
            </a:r>
            <a:endParaRPr lang="es-CO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10 Rectángulo"/>
          <p:cNvSpPr>
            <a:spLocks noChangeArrowheads="1"/>
          </p:cNvSpPr>
          <p:nvPr/>
        </p:nvSpPr>
        <p:spPr bwMode="auto">
          <a:xfrm>
            <a:off x="6976130" y="2340347"/>
            <a:ext cx="496855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Autor(es)</a:t>
            </a:r>
          </a:p>
          <a:p>
            <a:pPr algn="ctr"/>
            <a:r>
              <a:rPr lang="es-CO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INSTITUCIÓN</a:t>
            </a:r>
            <a:endParaRPr lang="es-CO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CO" sz="1400" b="1" dirty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auto">
          <a:xfrm>
            <a:off x="8677077" y="5446335"/>
            <a:ext cx="6048672" cy="30777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IMPACTO GENERADO</a:t>
            </a:r>
            <a:endParaRPr lang="es-C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auto">
          <a:xfrm>
            <a:off x="1073623" y="10160543"/>
            <a:ext cx="6754610" cy="30777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1 Rectángulo"/>
          <p:cNvSpPr>
            <a:spLocks noChangeArrowheads="1"/>
          </p:cNvSpPr>
          <p:nvPr/>
        </p:nvSpPr>
        <p:spPr bwMode="auto">
          <a:xfrm>
            <a:off x="1194976" y="14977814"/>
            <a:ext cx="6795437" cy="30777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DESCRIPCIÓN DE LA EXPERIENCIA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2 Rectángulo"/>
          <p:cNvSpPr>
            <a:spLocks noChangeArrowheads="1"/>
          </p:cNvSpPr>
          <p:nvPr/>
        </p:nvSpPr>
        <p:spPr bwMode="auto">
          <a:xfrm>
            <a:off x="8677077" y="9865246"/>
            <a:ext cx="6048671" cy="30777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LOGROS SIGNIFICATIVOS</a:t>
            </a:r>
            <a:endParaRPr lang="es-C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3 Rectángulo"/>
          <p:cNvSpPr>
            <a:spLocks noChangeArrowheads="1"/>
          </p:cNvSpPr>
          <p:nvPr/>
        </p:nvSpPr>
        <p:spPr bwMode="auto">
          <a:xfrm>
            <a:off x="8643622" y="13084462"/>
            <a:ext cx="6048671" cy="30777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EVIDENCIAS</a:t>
            </a:r>
            <a:endParaRPr lang="es-C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972220" y="5446336"/>
            <a:ext cx="6768752" cy="30777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PRESENTACIÓN GENERAL DE LA EXPERIENCIA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053210" y="5904806"/>
            <a:ext cx="66877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Describe en forma general y resumida la experiencia bien sea de movilidad del conocimiento como parte de trabajo académico, de investigación, de extensión; realizado con alguna dinámica internacional.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También incluye la presentación de las buenas prácticas en internacionalización de los nodos regionales de la RCI, del Comité Nacional de la RCI, y de LACHEC en versiones anteriores.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442194" y="13562041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+mj-lt"/>
              </a:rPr>
              <a:t>Fotográficas</a:t>
            </a:r>
          </a:p>
          <a:p>
            <a:r>
              <a:rPr lang="es-CO" sz="2000" dirty="0" smtClean="0">
                <a:latin typeface="+mj-lt"/>
              </a:rPr>
              <a:t>Publicaciones</a:t>
            </a:r>
          </a:p>
          <a:p>
            <a:r>
              <a:rPr lang="es-CO" sz="2000" dirty="0" smtClean="0">
                <a:latin typeface="+mj-lt"/>
              </a:rPr>
              <a:t>Enlaces web: Videos</a:t>
            </a:r>
            <a:r>
              <a:rPr lang="es-CO" sz="2000" smtClean="0">
                <a:latin typeface="+mj-lt"/>
              </a:rPr>
              <a:t>, notas, etc.</a:t>
            </a:r>
            <a:endParaRPr lang="es-ES" sz="2000" dirty="0">
              <a:latin typeface="+mj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711368" y="10297294"/>
            <a:ext cx="6014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 smtClean="0"/>
              <a:t>Resultados a mediano y largo plazo:</a:t>
            </a:r>
          </a:p>
          <a:p>
            <a:pPr algn="just"/>
            <a:r>
              <a:rPr lang="es-CO" sz="2000" dirty="0" smtClean="0"/>
              <a:t>Creación y consolidación de redes temáticas y redes de conocimiento, asociaciones, alianzas, generación de nuevo conocimiento, intercambios de conocimiento, eventos, cursos, transferencias de resultados, otros</a:t>
            </a:r>
            <a:endParaRPr lang="es-ES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643621" y="6050997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+mj-lt"/>
              </a:rPr>
              <a:t>INTERNO</a:t>
            </a:r>
          </a:p>
          <a:p>
            <a:pPr algn="just"/>
            <a:r>
              <a:rPr lang="es-ES" sz="2000" dirty="0" smtClean="0">
                <a:latin typeface="+mj-lt"/>
              </a:rPr>
              <a:t>Aportes en las actividades </a:t>
            </a:r>
            <a:r>
              <a:rPr lang="es-ES" sz="2000" dirty="0">
                <a:latin typeface="+mj-lt"/>
              </a:rPr>
              <a:t>académicas</a:t>
            </a:r>
            <a:r>
              <a:rPr lang="es-ES" sz="2000" dirty="0" smtClean="0">
                <a:latin typeface="+mj-lt"/>
              </a:rPr>
              <a:t>, extensión, proyección social, investigación, internacionalización y bienestar universitario.</a:t>
            </a:r>
          </a:p>
          <a:p>
            <a:pPr algn="just"/>
            <a:endParaRPr lang="es-ES" sz="2000" dirty="0">
              <a:latin typeface="+mj-lt"/>
            </a:endParaRPr>
          </a:p>
          <a:p>
            <a:pPr algn="just"/>
            <a:r>
              <a:rPr lang="es-ES" sz="2000" dirty="0" smtClean="0">
                <a:latin typeface="+mj-lt"/>
              </a:rPr>
              <a:t>EXTERNO</a:t>
            </a:r>
          </a:p>
          <a:p>
            <a:r>
              <a:rPr lang="es-ES" sz="2000" dirty="0" smtClean="0">
                <a:latin typeface="+mj-lt"/>
              </a:rPr>
              <a:t>Entorno, otros actores, desarrollo regional, articulación entre la academia y el entorno.</a:t>
            </a:r>
            <a:endParaRPr lang="es-ES" sz="2000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116235" y="15409862"/>
            <a:ext cx="68741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 smtClean="0"/>
              <a:t>Describa brevemente su experiencia teniendo en cuenta:</a:t>
            </a:r>
          </a:p>
          <a:p>
            <a:pPr algn="just"/>
            <a:r>
              <a:rPr lang="es-CO" sz="2000" dirty="0" smtClean="0"/>
              <a:t>-  Contacto inicial (Institución)</a:t>
            </a:r>
          </a:p>
          <a:p>
            <a:pPr marL="171450" indent="-171450" algn="just">
              <a:buFontTx/>
              <a:buChar char="-"/>
            </a:pPr>
            <a:r>
              <a:rPr lang="es-CO" sz="2000" dirty="0" smtClean="0"/>
              <a:t>Experiencia de formalización</a:t>
            </a:r>
          </a:p>
          <a:p>
            <a:pPr marL="171450" indent="-171450" algn="just">
              <a:buFontTx/>
              <a:buChar char="-"/>
            </a:pPr>
            <a:r>
              <a:rPr lang="es-CO" sz="2000" dirty="0" smtClean="0"/>
              <a:t>Tema central de la experiencia</a:t>
            </a:r>
          </a:p>
          <a:p>
            <a:pPr marL="171450" indent="-171450" algn="just">
              <a:buFontTx/>
              <a:buChar char="-"/>
            </a:pPr>
            <a:r>
              <a:rPr lang="es-CO" sz="2000" dirty="0" smtClean="0"/>
              <a:t>Actividades realizadas</a:t>
            </a:r>
          </a:p>
          <a:p>
            <a:pPr marL="171450" indent="-171450" algn="just">
              <a:buFontTx/>
              <a:buChar char="-"/>
            </a:pPr>
            <a:r>
              <a:rPr lang="es-CO" sz="2000" dirty="0" smtClean="0"/>
              <a:t>Valor agregado a la academia y/o al contexto local</a:t>
            </a:r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044228" y="10513318"/>
            <a:ext cx="694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Objetivo </a:t>
            </a:r>
            <a:r>
              <a:rPr lang="es-ES" sz="2000" b="1" dirty="0"/>
              <a:t>General</a:t>
            </a:r>
            <a:endParaRPr lang="es-ES" sz="2000" dirty="0"/>
          </a:p>
          <a:p>
            <a:pPr algn="just"/>
            <a:r>
              <a:rPr lang="es-ES" sz="2000" dirty="0" smtClean="0"/>
              <a:t>Sólo uno (1)</a:t>
            </a:r>
          </a:p>
          <a:p>
            <a:pPr algn="just"/>
            <a:r>
              <a:rPr lang="es-ES" sz="2000" dirty="0"/>
              <a:t> </a:t>
            </a:r>
          </a:p>
          <a:p>
            <a:pPr algn="just"/>
            <a:r>
              <a:rPr lang="es-ES" sz="2000" b="1" dirty="0" smtClean="0"/>
              <a:t>Objetivos Específicos</a:t>
            </a:r>
          </a:p>
          <a:p>
            <a:pPr algn="just"/>
            <a:r>
              <a:rPr lang="es-ES" sz="2000" dirty="0" smtClean="0"/>
              <a:t>Máximo cuatro (4)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226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FUCS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Disenador 5</dc:creator>
  <cp:lastModifiedBy>INTERNACIONALIZACION</cp:lastModifiedBy>
  <cp:revision>18</cp:revision>
  <dcterms:created xsi:type="dcterms:W3CDTF">2011-06-13T16:02:51Z</dcterms:created>
  <dcterms:modified xsi:type="dcterms:W3CDTF">2015-06-16T15:32:00Z</dcterms:modified>
</cp:coreProperties>
</file>